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0" r:id="rId2"/>
    <p:sldId id="265" r:id="rId3"/>
    <p:sldId id="291" r:id="rId4"/>
    <p:sldId id="271" r:id="rId5"/>
    <p:sldId id="272" r:id="rId6"/>
    <p:sldId id="276" r:id="rId7"/>
    <p:sldId id="283" r:id="rId8"/>
    <p:sldId id="274" r:id="rId9"/>
    <p:sldId id="275" r:id="rId10"/>
    <p:sldId id="278" r:id="rId11"/>
    <p:sldId id="290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495"/>
    <a:srgbClr val="4770B5"/>
    <a:srgbClr val="3B4555"/>
    <a:srgbClr val="2A5244"/>
    <a:srgbClr val="325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2652" autoAdjust="0"/>
  </p:normalViewPr>
  <p:slideViewPr>
    <p:cSldViewPr snapToGrid="0" snapToObjects="1">
      <p:cViewPr varScale="1">
        <p:scale>
          <a:sx n="67" d="100"/>
          <a:sy n="67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1;&#1077;&#1088;&#1077;&#1078;&#1083;&#1080;&#1074;&#1099;&#1077;%20&#1090;&#1077;&#1093;&#1085;&#1086;&#1083;&#1086;&#1075;&#1080;&#1080;\!&#1054;&#1087;&#1090;&#1080;&#1084;&#1080;&#1079;&#1072;&#1094;&#1080;&#1103;%20&#1087;&#1088;&#1086;&#1094;&#1077;&#1089;&#1089;&#1072;%20&#1076;&#1086;&#1082;&#1091;&#1084;&#1077;&#1085;&#1090;&#1086;&#1086;&#1073;&#1086;&#1088;&#1086;&#1090;&#1072;%20(&#1088;&#1077;&#1095;&#1077;&#1074;&#1099;&#1077;%20&#1082;&#1072;&#1088;&#1090;&#1099;)\8%20&#1052;&#1086;&#1085;&#1080;&#1090;&#1086;&#1088;&#1080;&#1085;&#1075;%20&#1088;&#1077;&#1079;&#1091;&#1083;&#1100;&#1090;&#1072;&#1090;&#1086;&#1074;\&#1052;&#1086;&#1085;&#1080;&#1090;&#1086;&#1088;&#1080;&#1085;&#10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61E-2"/>
          <c:y val="0.17499370800961406"/>
          <c:w val="0.9383017569645703"/>
          <c:h val="0.63111765359404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0.12620095166337936"/>
                  <c:y val="-7.33965897314848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60-100 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1DF-4A5C-A6DB-0A8E82E5C986}"/>
                </c:ext>
              </c:extLst>
            </c:dLbl>
            <c:dLbl>
              <c:idx val="1"/>
              <c:layout>
                <c:manualLayout>
                  <c:x val="0.18222462774820639"/>
                  <c:y val="-0.2047662599027314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30-50 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30029706492305"/>
                      <c:h val="0.2491073191937118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1DF-4A5C-A6DB-0A8E82E5C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118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"/>
        <c:axId val="123319808"/>
        <c:axId val="123321344"/>
      </c:barChart>
      <c:catAx>
        <c:axId val="12331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3321344"/>
        <c:crosses val="autoZero"/>
        <c:auto val="1"/>
        <c:lblAlgn val="ctr"/>
        <c:lblOffset val="100"/>
        <c:noMultiLvlLbl val="0"/>
      </c:catAx>
      <c:valAx>
        <c:axId val="12332134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2331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'Лист значений'!$B$2</c:f>
              <c:strCache>
                <c:ptCount val="1"/>
                <c:pt idx="0">
                  <c:v>Мониторинг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'Лист значений'!$A$3:$A$16</c:f>
              <c:numCache>
                <c:formatCode>dd/mm/yy;@</c:formatCode>
                <c:ptCount val="14"/>
                <c:pt idx="0">
                  <c:v>44896</c:v>
                </c:pt>
                <c:pt idx="1">
                  <c:v>44897</c:v>
                </c:pt>
                <c:pt idx="2">
                  <c:v>44900</c:v>
                </c:pt>
                <c:pt idx="3">
                  <c:v>44901</c:v>
                </c:pt>
                <c:pt idx="4">
                  <c:v>44902</c:v>
                </c:pt>
                <c:pt idx="5">
                  <c:v>44903</c:v>
                </c:pt>
                <c:pt idx="6">
                  <c:v>44904</c:v>
                </c:pt>
                <c:pt idx="7">
                  <c:v>44907</c:v>
                </c:pt>
                <c:pt idx="8">
                  <c:v>44908</c:v>
                </c:pt>
                <c:pt idx="9">
                  <c:v>44909</c:v>
                </c:pt>
              </c:numCache>
            </c:numRef>
          </c:xVal>
          <c:yVal>
            <c:numRef>
              <c:f>'Лист значений'!$B$3:$B$16</c:f>
              <c:numCache>
                <c:formatCode>General</c:formatCode>
                <c:ptCount val="14"/>
                <c:pt idx="0">
                  <c:v>45</c:v>
                </c:pt>
                <c:pt idx="1">
                  <c:v>40</c:v>
                </c:pt>
                <c:pt idx="2">
                  <c:v>45</c:v>
                </c:pt>
                <c:pt idx="3">
                  <c:v>40</c:v>
                </c:pt>
                <c:pt idx="4">
                  <c:v>45</c:v>
                </c:pt>
                <c:pt idx="5">
                  <c:v>35</c:v>
                </c:pt>
                <c:pt idx="6">
                  <c:v>50</c:v>
                </c:pt>
                <c:pt idx="7">
                  <c:v>45</c:v>
                </c:pt>
                <c:pt idx="8">
                  <c:v>50</c:v>
                </c:pt>
                <c:pt idx="9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3B-450D-98E0-CE6934788BD0}"/>
            </c:ext>
          </c:extLst>
        </c:ser>
        <c:ser>
          <c:idx val="1"/>
          <c:order val="1"/>
          <c:tx>
            <c:strRef>
              <c:f>'Лист значений'!$D$2</c:f>
              <c:strCache>
                <c:ptCount val="1"/>
                <c:pt idx="0">
                  <c:v>Целевое значение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'Лист значений'!$A$3:$A$16</c:f>
              <c:numCache>
                <c:formatCode>dd/mm/yy;@</c:formatCode>
                <c:ptCount val="14"/>
                <c:pt idx="0">
                  <c:v>44896</c:v>
                </c:pt>
                <c:pt idx="1">
                  <c:v>44897</c:v>
                </c:pt>
                <c:pt idx="2">
                  <c:v>44900</c:v>
                </c:pt>
                <c:pt idx="3">
                  <c:v>44901</c:v>
                </c:pt>
                <c:pt idx="4">
                  <c:v>44902</c:v>
                </c:pt>
                <c:pt idx="5">
                  <c:v>44903</c:v>
                </c:pt>
                <c:pt idx="6">
                  <c:v>44904</c:v>
                </c:pt>
                <c:pt idx="7">
                  <c:v>44907</c:v>
                </c:pt>
                <c:pt idx="8">
                  <c:v>44908</c:v>
                </c:pt>
                <c:pt idx="9">
                  <c:v>44909</c:v>
                </c:pt>
              </c:numCache>
            </c:numRef>
          </c:xVal>
          <c:yVal>
            <c:numRef>
              <c:f>'Лист значений'!$D$3:$D$16</c:f>
              <c:numCache>
                <c:formatCode>General</c:formatCode>
                <c:ptCount val="1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E3B-450D-98E0-CE6934788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95872"/>
        <c:axId val="164640624"/>
      </c:scatterChart>
      <c:valAx>
        <c:axId val="16349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Дата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dd/mm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40624"/>
        <c:crosses val="autoZero"/>
        <c:crossBetween val="midCat"/>
      </c:valAx>
      <c:valAx>
        <c:axId val="164640624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значение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495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0.70387</cdr:x>
      <cdr:y>0.28368</cdr:y>
    </cdr:from>
    <cdr:to>
      <cdr:x>0.74298</cdr:x>
      <cdr:y>0.45704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549061" y="1042799"/>
          <a:ext cx="252736" cy="63726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2F4C-F7EB-4AAD-B2BE-F550602BD76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E474D-EB94-463E-8B1C-A80FDF6B38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33" y="186527"/>
            <a:ext cx="9892767" cy="6671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6073" y="2001735"/>
            <a:ext cx="9686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документооборота (речевые карты)»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</a:t>
            </a: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400717" y="316752"/>
            <a:ext cx="1141906" cy="14849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6D10BC-4F8E-4BA6-AECD-CC312AF43C88}"/>
              </a:ext>
            </a:extLst>
          </p:cNvPr>
          <p:cNvSpPr/>
          <p:nvPr/>
        </p:nvSpPr>
        <p:spPr>
          <a:xfrm>
            <a:off x="2106602" y="437224"/>
            <a:ext cx="5331428" cy="121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5254" y="561792"/>
            <a:ext cx="6087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№ 21 «Ивушка»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2623" y="26031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заведующий МБДОУ Детский сад №21 </a:t>
            </a:r>
            <a:r>
              <a:rPr lang="ru-RU" b="1" dirty="0" err="1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Перминова</a:t>
            </a:r>
            <a:r>
              <a:rPr lang="ru-RU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Т.Н.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838200" y="290471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509156" y="96148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954059" y="96148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787A33-EA6C-E7D5-B448-F455250CE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93" y="2454990"/>
            <a:ext cx="3015378" cy="40205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752579-C7E4-240B-D942-18841C0F3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393" y="2454990"/>
            <a:ext cx="3150686" cy="39284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C14BCD-689A-9DC9-6FA7-D12AA0E02F25}"/>
              </a:ext>
            </a:extLst>
          </p:cNvPr>
          <p:cNvSpPr txBox="1"/>
          <p:nvPr/>
        </p:nvSpPr>
        <p:spPr>
          <a:xfrm>
            <a:off x="1539893" y="1448561"/>
            <a:ext cx="330357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ru-RU" sz="18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Большой объем архивной документации;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Большая затратность бумаги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0074E8-005A-BA82-8037-B0C6AE18960B}"/>
              </a:ext>
            </a:extLst>
          </p:cNvPr>
          <p:cNvSpPr txBox="1"/>
          <p:nvPr/>
        </p:nvSpPr>
        <p:spPr>
          <a:xfrm>
            <a:off x="6993605" y="1628609"/>
            <a:ext cx="3902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Рациональное использование времени педагогов, бумаги и места </a:t>
            </a:r>
          </a:p>
        </p:txBody>
      </p:sp>
    </p:spTree>
    <p:extLst>
      <p:ext uri="{BB962C8B-B14F-4D97-AF65-F5344CB8AC3E}">
        <p14:creationId xmlns:p14="http://schemas.microsoft.com/office/powerpoint/2010/main" val="201822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Мониторинг достигнутых результатов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68279A2-7DD5-467C-9CB6-CC7236778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32597"/>
              </p:ext>
            </p:extLst>
          </p:nvPr>
        </p:nvGraphicFramePr>
        <p:xfrm>
          <a:off x="1113609" y="804198"/>
          <a:ext cx="9964782" cy="606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34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0" y="307864"/>
            <a:ext cx="9705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Достигнутые результаты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время протекания процесса</a:t>
            </a:r>
            <a:endParaRPr lang="ru-RU" sz="4104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59795" y="1533868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1" y="1385082"/>
            <a:ext cx="8470282" cy="524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3" y="1691403"/>
            <a:ext cx="3651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17" y="3270966"/>
            <a:ext cx="629126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8360" y="1600200"/>
            <a:ext cx="3558540" cy="15291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БЫЛО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60 мин – 100 мин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76948" y="1600200"/>
            <a:ext cx="3653792" cy="15291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СТАЛО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30 мин – 50 мин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4929" y="3505200"/>
            <a:ext cx="6950807" cy="16687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ОПТИМИЗАЦИЯ ПРОЦЕССА ДОКУМЕНТООБОРОТА 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(речевые карты)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30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 </a:t>
            </a:r>
            <a:r>
              <a:rPr lang="ru-RU" sz="2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50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6060" y="5585460"/>
            <a:ext cx="7162800" cy="7696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7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650" y="-13665"/>
            <a:ext cx="1138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документооборота (речевые карты)»</a:t>
            </a:r>
            <a:endParaRPr lang="ru-RU" sz="24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54543" y="1086737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E51B5AE-B713-C306-CB9E-B61E3C798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9639"/>
              </p:ext>
            </p:extLst>
          </p:nvPr>
        </p:nvGraphicFramePr>
        <p:xfrm>
          <a:off x="401800" y="694947"/>
          <a:ext cx="11388400" cy="606130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12604">
                  <a:extLst>
                    <a:ext uri="{9D8B030D-6E8A-4147-A177-3AD203B41FA5}">
                      <a16:colId xmlns:a16="http://schemas.microsoft.com/office/drawing/2014/main" val="98408451"/>
                    </a:ext>
                  </a:extLst>
                </a:gridCol>
                <a:gridCol w="1522653">
                  <a:extLst>
                    <a:ext uri="{9D8B030D-6E8A-4147-A177-3AD203B41FA5}">
                      <a16:colId xmlns:a16="http://schemas.microsoft.com/office/drawing/2014/main" val="3591398712"/>
                    </a:ext>
                  </a:extLst>
                </a:gridCol>
                <a:gridCol w="1522653">
                  <a:extLst>
                    <a:ext uri="{9D8B030D-6E8A-4147-A177-3AD203B41FA5}">
                      <a16:colId xmlns:a16="http://schemas.microsoft.com/office/drawing/2014/main" val="1693920496"/>
                    </a:ext>
                  </a:extLst>
                </a:gridCol>
                <a:gridCol w="2839796">
                  <a:extLst>
                    <a:ext uri="{9D8B030D-6E8A-4147-A177-3AD203B41FA5}">
                      <a16:colId xmlns:a16="http://schemas.microsoft.com/office/drawing/2014/main" val="4294047658"/>
                    </a:ext>
                  </a:extLst>
                </a:gridCol>
                <a:gridCol w="1295347">
                  <a:extLst>
                    <a:ext uri="{9D8B030D-6E8A-4147-A177-3AD203B41FA5}">
                      <a16:colId xmlns:a16="http://schemas.microsoft.com/office/drawing/2014/main" val="2573199064"/>
                    </a:ext>
                  </a:extLst>
                </a:gridCol>
                <a:gridCol w="1295347">
                  <a:extLst>
                    <a:ext uri="{9D8B030D-6E8A-4147-A177-3AD203B41FA5}">
                      <a16:colId xmlns:a16="http://schemas.microsoft.com/office/drawing/2014/main" val="2178558344"/>
                    </a:ext>
                  </a:extLst>
                </a:gridCol>
              </a:tblGrid>
              <a:tr h="23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данные:</a:t>
                      </a:r>
                      <a:endParaRPr lang="ru-RU" sz="1200" b="1" i="0" u="sng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sng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Обоснование:</a:t>
                      </a:r>
                      <a:endParaRPr lang="ru-RU" sz="1200" b="1" i="0" u="sng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sng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extLst>
                  <a:ext uri="{0D108BD9-81ED-4DB2-BD59-A6C34878D82A}">
                    <a16:rowId xmlns:a16="http://schemas.microsoft.com/office/drawing/2014/main" val="3787682212"/>
                  </a:ext>
                </a:extLst>
              </a:tr>
              <a:tr h="410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Заказчик:</a:t>
                      </a:r>
                      <a:endParaRPr lang="ru-RU" sz="1200" b="1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образования администрации Осинниковского городского округа Н.П.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Цибина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Стимулирование сотрудников к ускорению перехода с бумажного на электронный документооборот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167293"/>
                  </a:ext>
                </a:extLst>
              </a:tr>
              <a:tr h="429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Процесс:</a:t>
                      </a:r>
                      <a:endParaRPr lang="ru-RU" sz="1200" b="1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речевых карт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Большой объем архивной документации</a:t>
                      </a:r>
                      <a:b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717193"/>
                  </a:ext>
                </a:extLst>
              </a:tr>
              <a:tr h="410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 процесса:</a:t>
                      </a:r>
                      <a:endParaRPr lang="ru-RU" sz="1200" b="1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момента сбора заключений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оформления речевых карт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Длительность процесса фиксации результатов диагностики речевого развития детей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915844"/>
                  </a:ext>
                </a:extLst>
              </a:tr>
              <a:tr h="410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проекта:</a:t>
                      </a:r>
                      <a:endParaRPr lang="ru-RU" sz="1200" b="1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МБДОУ Детский сад №21 Перминова Т.Н.,  8 (38471)4-25-07 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Большая затратность бумаги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05081"/>
                  </a:ext>
                </a:extLst>
              </a:tr>
              <a:tr h="524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</a:t>
                      </a:r>
                      <a:endParaRPr lang="ru-RU" sz="1200" b="1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Трубаева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 старший воспитатель,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Бутузова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 учитель-логопед, Руденко Э.В. Учитель-логопед, Бондарчук Д.А. учитель-логопед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Длительность процесса оценки результатов диагностики речевого развития детей и постановки логопедического диагноза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831727"/>
                  </a:ext>
                </a:extLst>
              </a:tr>
              <a:tr h="2908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эффекты:</a:t>
                      </a:r>
                      <a:endParaRPr lang="ru-RU" sz="1200" b="1" i="0" u="sng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sng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Сроки:</a:t>
                      </a:r>
                      <a:endParaRPr lang="ru-RU" sz="1200" b="1" i="0" u="sng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sng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extLst>
                  <a:ext uri="{0D108BD9-81ED-4DB2-BD59-A6C34878D82A}">
                    <a16:rowId xmlns:a16="http://schemas.microsoft.com/office/drawing/2014/main" val="2219843333"/>
                  </a:ext>
                </a:extLst>
              </a:tr>
              <a:tr h="387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цели, ед. изм.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b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этапа</a:t>
                      </a:r>
                      <a:endParaRPr lang="ru-RU" sz="1200" b="1" i="0" u="sng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</a:t>
                      </a:r>
                      <a:endParaRPr lang="ru-RU" sz="1200" b="1" i="0" u="sng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окончания</a:t>
                      </a:r>
                      <a:endParaRPr lang="ru-RU" sz="1200" b="1" i="0" u="sng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67638"/>
                  </a:ext>
                </a:extLst>
              </a:tr>
              <a:tr h="2758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протекания процесса, мин.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60-100 мин.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– 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Согласование паспорта лин-проекта  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03.10.2022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9486847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Картирование текущего состояния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06.10.2022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7309030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Анализ проблем и потерь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14.10.2022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9177485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Составление карты целевого состояния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17.10.2022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41627492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Разработка плана мероприятий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24.10.2022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28.10.2022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0748463"/>
                  </a:ext>
                </a:extLst>
              </a:tr>
              <a:tr h="290801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Эффекты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Автоматизация процесса заполнения речевых карт;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Ведение электронного документооборота;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Рациональность использования  рабочего времени педагогов.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Защита плана мероприятий перед заказчиком 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31.10.2022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03.11.2022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9575909"/>
                  </a:ext>
                </a:extLst>
              </a:tr>
              <a:tr h="238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Внедрение улучшений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04.11.2022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4120150"/>
                  </a:ext>
                </a:extLst>
              </a:tr>
              <a:tr h="223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Мониторинг результатов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15.12.2022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7336666"/>
                  </a:ext>
                </a:extLst>
              </a:tr>
              <a:tr h="223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Закрытие лин-проекта 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16.12.2022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21.12.2022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8953238"/>
                  </a:ext>
                </a:extLst>
              </a:tr>
              <a:tr h="335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Мониторинг стабильности достигнутых результатов 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57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22.12.2022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30.12.2022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7009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179233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3272533" y="1331387"/>
            <a:ext cx="603430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>
                <a:ln w="6350">
                  <a:solidFill>
                    <a:schemeClr val="tx1"/>
                  </a:solidFill>
                </a:ln>
                <a:latin typeface="Futura PT"/>
              </a:rPr>
              <a:t>Перминова</a:t>
            </a:r>
            <a:r>
              <a:rPr lang="ru-RU" sz="1600" dirty="0">
                <a:ln w="6350">
                  <a:solidFill>
                    <a:schemeClr val="tx1"/>
                  </a:solidFill>
                </a:ln>
                <a:latin typeface="Futura PT"/>
              </a:rPr>
              <a:t> Т.Н., заведующий </a:t>
            </a:r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– РУКОВОДИТЕЛЬ ПРОЕКТА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5526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08" y="257328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460DD9B-1A47-4970-8E35-BA03AC0AF984}"/>
              </a:ext>
            </a:extLst>
          </p:cNvPr>
          <p:cNvSpPr/>
          <p:nvPr/>
        </p:nvSpPr>
        <p:spPr>
          <a:xfrm>
            <a:off x="2339752" y="2793304"/>
            <a:ext cx="3067895" cy="30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n w="6350">
                  <a:solidFill>
                    <a:schemeClr val="tx1"/>
                  </a:solidFill>
                </a:ln>
                <a:latin typeface="Futura PT"/>
              </a:rPr>
              <a:t>Трубаева</a:t>
            </a:r>
            <a:r>
              <a:rPr lang="ru-RU" sz="1600" dirty="0">
                <a:ln w="6350">
                  <a:solidFill>
                    <a:schemeClr val="tx1"/>
                  </a:solidFill>
                </a:ln>
                <a:latin typeface="Futura PT"/>
              </a:rPr>
              <a:t> А.А., старший воспитатель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E77D10-E89D-4304-8E1B-012F09915305}"/>
              </a:ext>
            </a:extLst>
          </p:cNvPr>
          <p:cNvSpPr/>
          <p:nvPr/>
        </p:nvSpPr>
        <p:spPr>
          <a:xfrm>
            <a:off x="7611732" y="2761947"/>
            <a:ext cx="3645074" cy="3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Futura PT Light"/>
              </a:rPr>
              <a:t>Бондарчук Д.А., 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учитель-логопед</a:t>
            </a:r>
            <a:endParaRPr lang="ru-RU" sz="1600" dirty="0">
              <a:latin typeface="Futura PT Light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399833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81B3138-55AE-D4C1-1AD0-CC5D0456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08" y="380967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CDDB93-EC63-C28E-8AEB-7B2D95058059}"/>
              </a:ext>
            </a:extLst>
          </p:cNvPr>
          <p:cNvSpPr/>
          <p:nvPr/>
        </p:nvSpPr>
        <p:spPr>
          <a:xfrm>
            <a:off x="7611732" y="3924623"/>
            <a:ext cx="3645074" cy="3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chemeClr val="tx1"/>
                </a:solidFill>
                <a:latin typeface="Futura PT Light"/>
              </a:rPr>
              <a:t>Платунова</a:t>
            </a:r>
            <a:r>
              <a:rPr lang="ru-RU" sz="1600" b="1" dirty="0">
                <a:solidFill>
                  <a:schemeClr val="tx1"/>
                </a:solidFill>
                <a:latin typeface="Futura PT Light"/>
              </a:rPr>
              <a:t> А.С., 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учитель-логопед</a:t>
            </a:r>
            <a:endParaRPr lang="ru-RU" sz="1600" dirty="0">
              <a:latin typeface="Futura PT Ligh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807A57-ACD2-443E-2F7E-D588585EFE8B}"/>
              </a:ext>
            </a:extLst>
          </p:cNvPr>
          <p:cNvSpPr/>
          <p:nvPr/>
        </p:nvSpPr>
        <p:spPr>
          <a:xfrm>
            <a:off x="2339752" y="4131078"/>
            <a:ext cx="3645074" cy="3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Futura PT Light"/>
              </a:rPr>
              <a:t>Руденко Э.В., 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учитель-логопед</a:t>
            </a:r>
            <a:endParaRPr lang="ru-RU" sz="1600" dirty="0">
              <a:latin typeface="Futura PT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938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943" y="329908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-21265" y="1045029"/>
            <a:ext cx="11004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9614" y="1357494"/>
            <a:ext cx="58149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/>
              <a:t>ШАГ 1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722578"/>
              </p:ext>
            </p:extLst>
          </p:nvPr>
        </p:nvGraphicFramePr>
        <p:xfrm>
          <a:off x="1395679" y="1760443"/>
          <a:ext cx="1751856" cy="10382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Учитель-логопед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Сбор заключений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ППк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Параметры шага</a:t>
                      </a:r>
                    </a:p>
                    <a:p>
                      <a:pPr algn="ctr"/>
                      <a:r>
                        <a:rPr lang="ru-RU" sz="1200" dirty="0"/>
                        <a:t>2 мин. –  3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3222664" y="209718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178913"/>
              </p:ext>
            </p:extLst>
          </p:nvPr>
        </p:nvGraphicFramePr>
        <p:xfrm>
          <a:off x="3584118" y="1733645"/>
          <a:ext cx="1751856" cy="1554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2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Учитель-логопед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dirty="0"/>
                        <a:t>Проведение логопедического обследования 1 ребенка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Параметры шага</a:t>
                      </a:r>
                    </a:p>
                    <a:p>
                      <a:pPr algn="ctr"/>
                      <a:r>
                        <a:rPr lang="ru-RU" sz="1200" dirty="0"/>
                        <a:t>15 мин. –</a:t>
                      </a:r>
                      <a:r>
                        <a:rPr lang="ru-RU" sz="1200" baseline="0" dirty="0"/>
                        <a:t> 2</a:t>
                      </a:r>
                      <a:r>
                        <a:rPr lang="ru-RU" sz="1200" dirty="0"/>
                        <a:t>0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10786"/>
              </p:ext>
            </p:extLst>
          </p:nvPr>
        </p:nvGraphicFramePr>
        <p:xfrm>
          <a:off x="5821891" y="1721023"/>
          <a:ext cx="1751856" cy="1371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5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Учитель-логопед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Занесение результатов диагностики в речевую карту ребенка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Параметры</a:t>
                      </a:r>
                      <a:r>
                        <a:rPr lang="ru-RU" sz="1200" baseline="0" dirty="0"/>
                        <a:t> шага</a:t>
                      </a:r>
                    </a:p>
                    <a:p>
                      <a:pPr algn="ctr"/>
                      <a:r>
                        <a:rPr lang="ru-RU" sz="1200" dirty="0"/>
                        <a:t>30 мин. –  60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14243"/>
              </p:ext>
            </p:extLst>
          </p:nvPr>
        </p:nvGraphicFramePr>
        <p:xfrm>
          <a:off x="7999433" y="1753362"/>
          <a:ext cx="1781154" cy="13780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7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Учитель-логопед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8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Постановление логопедического диагноза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Параметры</a:t>
                      </a:r>
                      <a:r>
                        <a:rPr lang="ru-RU" sz="1200" baseline="0" dirty="0"/>
                        <a:t> шага</a:t>
                      </a:r>
                    </a:p>
                    <a:p>
                      <a:pPr algn="ctr"/>
                      <a:r>
                        <a:rPr lang="ru-RU" sz="1200" dirty="0"/>
                        <a:t>13 мин. –  17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Стрелка вправо 21"/>
          <p:cNvSpPr/>
          <p:nvPr/>
        </p:nvSpPr>
        <p:spPr>
          <a:xfrm>
            <a:off x="5410944" y="2102958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06453" y="1322478"/>
            <a:ext cx="65129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ШАГ </a:t>
            </a:r>
            <a:r>
              <a:rPr lang="en-US" sz="1100" b="1" dirty="0"/>
              <a:t>2</a:t>
            </a:r>
            <a:endParaRPr lang="ru-RU" sz="11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432775" y="1322478"/>
            <a:ext cx="62525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ШАГ </a:t>
            </a:r>
            <a:r>
              <a:rPr lang="en-US" sz="1050" b="1" dirty="0"/>
              <a:t>3</a:t>
            </a:r>
            <a:endParaRPr lang="ru-RU" sz="105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7673975" y="212296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37597" y="1367019"/>
            <a:ext cx="63201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ШАГ </a:t>
            </a:r>
            <a:r>
              <a:rPr lang="en-US" sz="1050" b="1" dirty="0"/>
              <a:t>4</a:t>
            </a:r>
            <a:endParaRPr lang="ru-RU" sz="1050" b="1" dirty="0"/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auto">
          <a:xfrm>
            <a:off x="7077075" y="3165326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6485347" y="3140141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4143176" y="3197466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5410944" y="3053661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803602" y="4313474"/>
            <a:ext cx="560750" cy="404961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2733" y="44414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Большой объем архивной документации</a:t>
            </a:r>
            <a:r>
              <a:rPr lang="ru-RU" sz="1200"/>
              <a:t> </a:t>
            </a:r>
            <a:endParaRPr lang="ru-RU" sz="1200" dirty="0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875402" y="4811487"/>
            <a:ext cx="488950" cy="437858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2733" y="4989857"/>
            <a:ext cx="6055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Длительность процесса фиксации результатов диагностики</a:t>
            </a:r>
            <a:r>
              <a:rPr lang="ru-RU" sz="1200" dirty="0"/>
              <a:t> </a:t>
            </a:r>
          </a:p>
        </p:txBody>
      </p:sp>
      <p:sp>
        <p:nvSpPr>
          <p:cNvPr id="50" name="AutoShape 9"/>
          <p:cNvSpPr>
            <a:spLocks noChangeArrowheads="1"/>
          </p:cNvSpPr>
          <p:nvPr/>
        </p:nvSpPr>
        <p:spPr bwMode="auto">
          <a:xfrm>
            <a:off x="875402" y="5321970"/>
            <a:ext cx="560610" cy="544796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568926" y="5502705"/>
            <a:ext cx="3037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Большая затратность бумаги</a:t>
            </a:r>
            <a:r>
              <a:rPr lang="ru-RU" sz="1200"/>
              <a:t> 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667881" y="4288177"/>
            <a:ext cx="431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 – 60мин. - 100 мин.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utoShape 9"/>
          <p:cNvSpPr>
            <a:spLocks noChangeArrowheads="1"/>
          </p:cNvSpPr>
          <p:nvPr/>
        </p:nvSpPr>
        <p:spPr bwMode="auto">
          <a:xfrm>
            <a:off x="5915025" y="3130346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>
            <a:off x="9269612" y="3025561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" name="AutoShape 9"/>
          <p:cNvSpPr>
            <a:spLocks noChangeArrowheads="1"/>
          </p:cNvSpPr>
          <p:nvPr/>
        </p:nvSpPr>
        <p:spPr bwMode="auto">
          <a:xfrm>
            <a:off x="792864" y="6038850"/>
            <a:ext cx="716908" cy="477667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893A2A-2956-71F2-92F2-EAD64D8B0393}"/>
              </a:ext>
            </a:extLst>
          </p:cNvPr>
          <p:cNvSpPr txBox="1"/>
          <p:nvPr/>
        </p:nvSpPr>
        <p:spPr>
          <a:xfrm>
            <a:off x="1576387" y="6107621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Длительность оценки результатов диагностики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1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784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-27342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45720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Большой объем архивной документации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457200"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2.Длительность процесса фиксации результатов диагностики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457200"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Большая затратность бумаги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457200"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Длительность оценки результатов диагностики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469706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2605462" y="1511801"/>
            <a:ext cx="1432030" cy="537746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1993531" y="3565870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2018583" y="4914618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358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5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Анализ проблем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124360"/>
              </p:ext>
            </p:extLst>
          </p:nvPr>
        </p:nvGraphicFramePr>
        <p:xfrm>
          <a:off x="596444" y="1502227"/>
          <a:ext cx="11305044" cy="492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Проблемы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Способ  решения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Экономия времени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Длительность процесса фиксации результатов диагностики и оценки результатов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мастер-класса по заполнению электронных речевых карт и постановки логопедического диагноза по ним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ВПП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(30 минут – 50 минут)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Большая затратность бумаги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Введение электронных речевых карт в документооборот детского сада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ВПП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 минута – 3,5 минут)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Большой объем архивной документации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ВПП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(2 минуты – 5 минут)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0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-21265" y="1045029"/>
            <a:ext cx="11004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9765" y="130080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279185" y="2268189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556324" y="2268189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0104" y="130748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/>
              <a:t>2</a:t>
            </a:r>
            <a:endParaRPr lang="ru-RU" sz="9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48163" y="130748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/>
              <a:t>3</a:t>
            </a:r>
            <a:endParaRPr lang="ru-RU" sz="9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6774350" y="2268189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690781" y="1320867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/>
              <a:t>4</a:t>
            </a:r>
            <a:endParaRPr lang="ru-RU" sz="9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809405" y="5027139"/>
            <a:ext cx="431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 –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мин. – 50 мин.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D11BD2CA-0ED9-F0BC-8ECB-0031561A8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24854"/>
              </p:ext>
            </p:extLst>
          </p:nvPr>
        </p:nvGraphicFramePr>
        <p:xfrm>
          <a:off x="358891" y="1706882"/>
          <a:ext cx="1751856" cy="15981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25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Учитель-логопед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1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Сбор заключений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ППк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Параметры шага</a:t>
                      </a:r>
                    </a:p>
                    <a:p>
                      <a:pPr algn="ctr"/>
                      <a:r>
                        <a:rPr lang="ru-RU" sz="1200" dirty="0"/>
                        <a:t>2 мин. –  3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C1D64914-D95F-BE79-C262-5BDE074E2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96503"/>
              </p:ext>
            </p:extLst>
          </p:nvPr>
        </p:nvGraphicFramePr>
        <p:xfrm>
          <a:off x="2708190" y="1723351"/>
          <a:ext cx="1751856" cy="160401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Учитель-логопед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dirty="0"/>
                        <a:t>Проведение логопедического обследования 1 ребенка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Параметры шага</a:t>
                      </a:r>
                    </a:p>
                    <a:p>
                      <a:pPr algn="ctr"/>
                      <a:r>
                        <a:rPr lang="ru-RU" sz="1200" dirty="0"/>
                        <a:t>15 мин. –</a:t>
                      </a:r>
                      <a:r>
                        <a:rPr lang="ru-RU" sz="1200" baseline="0" dirty="0"/>
                        <a:t> 2</a:t>
                      </a:r>
                      <a:r>
                        <a:rPr lang="ru-RU" sz="1200" dirty="0"/>
                        <a:t>0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29CA5CCE-2EF9-343F-32E7-E469E74BC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74131"/>
              </p:ext>
            </p:extLst>
          </p:nvPr>
        </p:nvGraphicFramePr>
        <p:xfrm>
          <a:off x="4964601" y="1729198"/>
          <a:ext cx="1751856" cy="15981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6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Учитель-логопед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80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Занесение результатов диагностики в речевую карту ребенка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Параметры</a:t>
                      </a:r>
                      <a:r>
                        <a:rPr lang="ru-RU" sz="1200" baseline="0" dirty="0"/>
                        <a:t> шага</a:t>
                      </a:r>
                    </a:p>
                    <a:p>
                      <a:pPr algn="ctr"/>
                      <a:r>
                        <a:rPr lang="ru-RU" sz="1200" dirty="0"/>
                        <a:t>30 мин. –  60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394A7465-7393-0A95-3D65-B72344878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04926"/>
              </p:ext>
            </p:extLst>
          </p:nvPr>
        </p:nvGraphicFramePr>
        <p:xfrm>
          <a:off x="7122977" y="1753922"/>
          <a:ext cx="1781154" cy="16010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Учитель-логопед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95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Постановление логопедического диагноза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Параметры</a:t>
                      </a:r>
                      <a:r>
                        <a:rPr lang="ru-RU" sz="1200" baseline="0" dirty="0"/>
                        <a:t> шага</a:t>
                      </a:r>
                    </a:p>
                    <a:p>
                      <a:pPr algn="ctr"/>
                      <a:r>
                        <a:rPr lang="ru-RU" sz="1200" dirty="0"/>
                        <a:t>13 мин. –  17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58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447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проблем</a:t>
            </a:r>
          </a:p>
          <a:p>
            <a:pPr algn="ctr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FC8ADC8-3381-F8E5-B1D5-E222007B0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016756"/>
              </p:ext>
            </p:extLst>
          </p:nvPr>
        </p:nvGraphicFramePr>
        <p:xfrm>
          <a:off x="872277" y="1159005"/>
          <a:ext cx="10447446" cy="5061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437">
                  <a:extLst>
                    <a:ext uri="{9D8B030D-6E8A-4147-A177-3AD203B41FA5}">
                      <a16:colId xmlns:a16="http://schemas.microsoft.com/office/drawing/2014/main" val="1704896929"/>
                    </a:ext>
                  </a:extLst>
                </a:gridCol>
                <a:gridCol w="2660236">
                  <a:extLst>
                    <a:ext uri="{9D8B030D-6E8A-4147-A177-3AD203B41FA5}">
                      <a16:colId xmlns:a16="http://schemas.microsoft.com/office/drawing/2014/main" val="4279777357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3955546056"/>
                    </a:ext>
                  </a:extLst>
                </a:gridCol>
                <a:gridCol w="2053224">
                  <a:extLst>
                    <a:ext uri="{9D8B030D-6E8A-4147-A177-3AD203B41FA5}">
                      <a16:colId xmlns:a16="http://schemas.microsoft.com/office/drawing/2014/main" val="3619233910"/>
                    </a:ext>
                  </a:extLst>
                </a:gridCol>
                <a:gridCol w="1462436">
                  <a:extLst>
                    <a:ext uri="{9D8B030D-6E8A-4147-A177-3AD203B41FA5}">
                      <a16:colId xmlns:a16="http://schemas.microsoft.com/office/drawing/2014/main" val="2573639709"/>
                    </a:ext>
                  </a:extLst>
                </a:gridCol>
                <a:gridCol w="1060363">
                  <a:extLst>
                    <a:ext uri="{9D8B030D-6E8A-4147-A177-3AD203B41FA5}">
                      <a16:colId xmlns:a16="http://schemas.microsoft.com/office/drawing/2014/main" val="2464478189"/>
                    </a:ext>
                  </a:extLst>
                </a:gridCol>
              </a:tblGrid>
              <a:tr h="913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проблемы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Коренные причины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должность ответственного исполнителя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563340"/>
                  </a:ext>
                </a:extLst>
              </a:tr>
              <a:tr h="8522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Длительность процесса фиксации результатов диагностики и оценки результатов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Большой объем заполняемой документации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мастер-класса по заполнению электронных речевых карт и постановки логопедического диагноза по ним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Бондарчук Д.А.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4.11.22-13.11.22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484933"/>
                  </a:ext>
                </a:extLst>
              </a:tr>
              <a:tr h="1595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Затрата времени на поиск нарушений речевого развития для постановки диагноза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255279"/>
                  </a:ext>
                </a:extLst>
              </a:tr>
              <a:tr h="95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затратность бумаги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Речевые карты на бумажном носителе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электронных речевых карт в документооборот детского сада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Учителя-логопеды Бондарчук Д.А.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Платунова А.С.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Руденко Э.В.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14.11.22-30.11.22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373183"/>
                  </a:ext>
                </a:extLst>
              </a:tr>
              <a:tr h="696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Большой объем архивной документации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76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92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435019"/>
              </p:ext>
            </p:extLst>
          </p:nvPr>
        </p:nvGraphicFramePr>
        <p:xfrm>
          <a:off x="2267743" y="1772816"/>
          <a:ext cx="6462897" cy="36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4003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825</Words>
  <Application>Microsoft Office PowerPoint</Application>
  <PresentationFormat>Широкоэкранный</PresentationFormat>
  <Paragraphs>236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Futura PT</vt:lpstr>
      <vt:lpstr>Futura PT Bold</vt:lpstr>
      <vt:lpstr>Futura PT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проблем</vt:lpstr>
      <vt:lpstr>Презентация PowerPoint</vt:lpstr>
      <vt:lpstr>Презентация PowerPoint</vt:lpstr>
      <vt:lpstr>Презентация PowerPoint</vt:lpstr>
      <vt:lpstr>Визуализация (фотографии «Было» – «Стало»)</vt:lpstr>
      <vt:lpstr>Мониторинг достигнутых результатов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100</cp:revision>
  <dcterms:created xsi:type="dcterms:W3CDTF">2019-04-02T07:58:05Z</dcterms:created>
  <dcterms:modified xsi:type="dcterms:W3CDTF">2022-10-31T11:20:58Z</dcterms:modified>
</cp:coreProperties>
</file>